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3" r:id="rId4"/>
    <p:sldId id="261" r:id="rId5"/>
    <p:sldId id="270" r:id="rId6"/>
    <p:sldId id="267" r:id="rId7"/>
    <p:sldId id="268" r:id="rId8"/>
    <p:sldId id="269" r:id="rId9"/>
    <p:sldId id="266" r:id="rId10"/>
    <p:sldId id="259" r:id="rId11"/>
    <p:sldId id="260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5874" autoAdjust="0"/>
  </p:normalViewPr>
  <p:slideViewPr>
    <p:cSldViewPr snapToGrid="0">
      <p:cViewPr varScale="1">
        <p:scale>
          <a:sx n="114" d="100"/>
          <a:sy n="114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1ED3C-B2AB-4F03-88D6-1813E68D7C1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C3A59-5B82-4E42-9F4E-CB052A686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Gravity</a:t>
            </a:r>
          </a:p>
          <a:p>
            <a:pPr lvl="1"/>
            <a:r>
              <a:rPr lang="en-US" dirty="0" smtClean="0"/>
              <a:t>Water content</a:t>
            </a:r>
          </a:p>
          <a:p>
            <a:pPr lvl="1"/>
            <a:r>
              <a:rPr lang="en-US" dirty="0" smtClean="0"/>
              <a:t>Layering</a:t>
            </a:r>
          </a:p>
          <a:p>
            <a:pPr lvl="1"/>
            <a:r>
              <a:rPr lang="en-US" dirty="0" smtClean="0"/>
              <a:t>Volcanic deposits/ash deposit</a:t>
            </a:r>
          </a:p>
          <a:p>
            <a:pPr lvl="1"/>
            <a:r>
              <a:rPr lang="en-US" dirty="0" smtClean="0"/>
              <a:t>Soil properties</a:t>
            </a:r>
          </a:p>
          <a:p>
            <a:pPr lvl="1"/>
            <a:r>
              <a:rPr lang="en-US" dirty="0" smtClean="0"/>
              <a:t>Need way to estimate deeper soil properties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3A59-5B82-4E42-9F4E-CB052A6865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0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Surficial qualities</a:t>
            </a:r>
          </a:p>
          <a:p>
            <a:r>
              <a:rPr lang="en-US" dirty="0" smtClean="0"/>
              <a:t>Climate thin atmosphere</a:t>
            </a:r>
          </a:p>
          <a:p>
            <a:pPr lvl="1"/>
            <a:r>
              <a:rPr lang="en-US" dirty="0" smtClean="0"/>
              <a:t>Average -94°F to 32°F</a:t>
            </a:r>
          </a:p>
          <a:p>
            <a:r>
              <a:rPr lang="en-US" dirty="0" smtClean="0"/>
              <a:t>Surficial qualities</a:t>
            </a:r>
          </a:p>
          <a:p>
            <a:pPr lvl="1"/>
            <a:r>
              <a:rPr lang="en-US" dirty="0" smtClean="0"/>
              <a:t>The top layer of soil is frozen increasing topsoil strength</a:t>
            </a:r>
          </a:p>
          <a:p>
            <a:r>
              <a:rPr lang="en-US" dirty="0" smtClean="0"/>
              <a:t>Gravity</a:t>
            </a:r>
          </a:p>
          <a:p>
            <a:pPr lvl="1"/>
            <a:r>
              <a:rPr lang="en-US" dirty="0" smtClean="0"/>
              <a:t>Earth 9.81 m/s2     </a:t>
            </a:r>
          </a:p>
          <a:p>
            <a:pPr lvl="1"/>
            <a:r>
              <a:rPr lang="en-US" dirty="0" smtClean="0"/>
              <a:t>Mars 3.71 m/s2</a:t>
            </a:r>
          </a:p>
          <a:p>
            <a:r>
              <a:rPr lang="en-US" dirty="0" smtClean="0"/>
              <a:t>Soil properties</a:t>
            </a:r>
          </a:p>
          <a:p>
            <a:pPr lvl="1"/>
            <a:r>
              <a:rPr lang="en-US" dirty="0" smtClean="0"/>
              <a:t>Layering of Basalt &amp; Volcanic Ash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3A59-5B82-4E42-9F4E-CB052A6865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1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Along the </a:t>
            </a:r>
            <a:r>
              <a:rPr lang="en-US" dirty="0" err="1" smtClean="0"/>
              <a:t>martian</a:t>
            </a:r>
            <a:r>
              <a:rPr lang="en-US" baseline="0" dirty="0" smtClean="0"/>
              <a:t> equator</a:t>
            </a:r>
          </a:p>
          <a:p>
            <a:r>
              <a:rPr lang="en-US" baseline="0" dirty="0" smtClean="0"/>
              <a:t>Most researchers agree that VM is a large tectonic “crack” in the </a:t>
            </a:r>
            <a:r>
              <a:rPr lang="en-US" baseline="0" dirty="0" err="1" smtClean="0"/>
              <a:t>martian</a:t>
            </a:r>
            <a:r>
              <a:rPr lang="en-US" baseline="0" dirty="0" smtClean="0"/>
              <a:t> crust which formed as the planet cooled.  There area also traces of erosional forces from apparent channels formed by waters.</a:t>
            </a:r>
          </a:p>
          <a:p>
            <a:pPr marL="0" indent="0">
              <a:buNone/>
            </a:pPr>
            <a:r>
              <a:rPr lang="en-US" dirty="0" smtClean="0"/>
              <a:t>Valles </a:t>
            </a:r>
            <a:r>
              <a:rPr lang="en-US" dirty="0" err="1" smtClean="0"/>
              <a:t>Marineris</a:t>
            </a:r>
            <a:endParaRPr lang="en-US" dirty="0" smtClean="0"/>
          </a:p>
          <a:p>
            <a:r>
              <a:rPr lang="en-US" dirty="0" smtClean="0"/>
              <a:t>2500 miles long &amp; 4 miles deep</a:t>
            </a:r>
          </a:p>
          <a:p>
            <a:r>
              <a:rPr lang="en-US" dirty="0" smtClean="0"/>
              <a:t>20% of distance around mars</a:t>
            </a:r>
          </a:p>
          <a:p>
            <a:pPr marL="0" indent="0">
              <a:buNone/>
            </a:pPr>
            <a:r>
              <a:rPr lang="en-US" dirty="0" smtClean="0"/>
              <a:t>Grand Canyon</a:t>
            </a:r>
          </a:p>
          <a:p>
            <a:r>
              <a:rPr lang="en-US" dirty="0" smtClean="0"/>
              <a:t>500 miles long &amp; 1 mile deep</a:t>
            </a:r>
          </a:p>
          <a:p>
            <a:endParaRPr lang="en-US" dirty="0" smtClean="0"/>
          </a:p>
          <a:p>
            <a:r>
              <a:rPr lang="en-US" dirty="0" smtClean="0"/>
              <a:t>Rushing water eroded more of the canyon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3A59-5B82-4E42-9F4E-CB052A6865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3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Study of two major</a:t>
            </a:r>
            <a:r>
              <a:rPr lang="en-US" baseline="0" dirty="0" smtClean="0"/>
              <a:t> canyons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Tithonium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Chasmata</a:t>
            </a:r>
            <a:endParaRPr lang="en-US" dirty="0" smtClean="0"/>
          </a:p>
          <a:p>
            <a:r>
              <a:rPr lang="en-US" dirty="0" smtClean="0"/>
              <a:t>5 types</a:t>
            </a:r>
            <a:r>
              <a:rPr lang="en-US" baseline="0" dirty="0" smtClean="0"/>
              <a:t> of geomorphological features to classify different types of mass movements</a:t>
            </a:r>
          </a:p>
          <a:p>
            <a:endParaRPr lang="en-US" dirty="0" smtClean="0"/>
          </a:p>
          <a:p>
            <a:r>
              <a:rPr lang="en-US" dirty="0" smtClean="0"/>
              <a:t>Volcanoes</a:t>
            </a:r>
          </a:p>
          <a:p>
            <a:pPr lvl="1"/>
            <a:r>
              <a:rPr lang="en-US" dirty="0" smtClean="0"/>
              <a:t>Larger than those of Earth</a:t>
            </a:r>
          </a:p>
          <a:p>
            <a:pPr lvl="1"/>
            <a:r>
              <a:rPr lang="en-US" dirty="0" err="1" smtClean="0"/>
              <a:t>Tharsis</a:t>
            </a:r>
            <a:r>
              <a:rPr lang="en-US" dirty="0" smtClean="0"/>
              <a:t> Montes 16 miles tall about the state of Arizona</a:t>
            </a:r>
          </a:p>
          <a:p>
            <a:pPr lvl="1"/>
            <a:r>
              <a:rPr lang="en-US" dirty="0" smtClean="0"/>
              <a:t>Y mountain is 0.75 miles tall</a:t>
            </a:r>
          </a:p>
          <a:p>
            <a:pPr lvl="1"/>
            <a:r>
              <a:rPr lang="en-US" dirty="0" smtClean="0"/>
              <a:t>Mt Everest is 5.5 miles</a:t>
            </a:r>
          </a:p>
          <a:p>
            <a:r>
              <a:rPr lang="en-US" dirty="0" smtClean="0"/>
              <a:t>Meteor Impact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Meteor collisions form enough energy to trigger slope failure</a:t>
            </a:r>
          </a:p>
          <a:p>
            <a:r>
              <a:rPr lang="en-US" dirty="0" err="1" smtClean="0"/>
              <a:t>Marsquakes</a:t>
            </a:r>
            <a:endParaRPr lang="en-US" dirty="0" smtClean="0"/>
          </a:p>
          <a:p>
            <a:pPr lvl="1"/>
            <a:r>
              <a:rPr lang="en-US" dirty="0" smtClean="0"/>
              <a:t>Fault at bottom of Valles </a:t>
            </a:r>
            <a:r>
              <a:rPr lang="en-US" dirty="0" err="1" smtClean="0"/>
              <a:t>Marineris</a:t>
            </a:r>
            <a:endParaRPr lang="en-US" dirty="0" smtClean="0"/>
          </a:p>
          <a:p>
            <a:pPr lvl="1"/>
            <a:r>
              <a:rPr lang="en-US" dirty="0" smtClean="0"/>
              <a:t>Less seismically active than earth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3A59-5B82-4E42-9F4E-CB052A6865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7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Study of two major</a:t>
            </a:r>
            <a:r>
              <a:rPr lang="en-US" baseline="0" dirty="0" smtClean="0"/>
              <a:t> canyons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Tithonium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Chasmata</a:t>
            </a:r>
            <a:endParaRPr lang="en-US" smtClean="0"/>
          </a:p>
          <a:p>
            <a:r>
              <a:rPr lang="en-US" dirty="0" smtClean="0"/>
              <a:t>5 types</a:t>
            </a:r>
            <a:r>
              <a:rPr lang="en-US" baseline="0" dirty="0" smtClean="0"/>
              <a:t> of geomorphological features to classify different types of mass movements</a:t>
            </a:r>
          </a:p>
          <a:p>
            <a:endParaRPr lang="en-US" dirty="0" smtClean="0"/>
          </a:p>
          <a:p>
            <a:r>
              <a:rPr lang="en-US" dirty="0" smtClean="0"/>
              <a:t>Volcanoes</a:t>
            </a:r>
          </a:p>
          <a:p>
            <a:pPr lvl="1"/>
            <a:r>
              <a:rPr lang="en-US" dirty="0" smtClean="0"/>
              <a:t>Larger than those of Earth</a:t>
            </a:r>
          </a:p>
          <a:p>
            <a:pPr lvl="1"/>
            <a:r>
              <a:rPr lang="en-US" dirty="0" err="1" smtClean="0"/>
              <a:t>Tharsis</a:t>
            </a:r>
            <a:r>
              <a:rPr lang="en-US" dirty="0" smtClean="0"/>
              <a:t> Montes 16 miles tall about the state of Arizona</a:t>
            </a:r>
          </a:p>
          <a:p>
            <a:pPr lvl="1"/>
            <a:r>
              <a:rPr lang="en-US" dirty="0" smtClean="0"/>
              <a:t>Y mountain is 0.75 miles tall</a:t>
            </a:r>
          </a:p>
          <a:p>
            <a:pPr lvl="1"/>
            <a:r>
              <a:rPr lang="en-US" dirty="0" smtClean="0"/>
              <a:t>Mt Everest is 5.5 miles</a:t>
            </a:r>
          </a:p>
          <a:p>
            <a:r>
              <a:rPr lang="en-US" dirty="0" smtClean="0"/>
              <a:t>Meteor Impact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Meteor collisions form enough energy to trigger slope failure</a:t>
            </a:r>
          </a:p>
          <a:p>
            <a:r>
              <a:rPr lang="en-US" dirty="0" err="1" smtClean="0"/>
              <a:t>Marsquakes</a:t>
            </a:r>
            <a:endParaRPr lang="en-US" dirty="0" smtClean="0"/>
          </a:p>
          <a:p>
            <a:pPr lvl="1"/>
            <a:r>
              <a:rPr lang="en-US" dirty="0" smtClean="0"/>
              <a:t>Fault at bottom of Valles </a:t>
            </a:r>
            <a:r>
              <a:rPr lang="en-US" dirty="0" err="1" smtClean="0"/>
              <a:t>Marineris</a:t>
            </a:r>
            <a:endParaRPr lang="en-US" dirty="0" smtClean="0"/>
          </a:p>
          <a:p>
            <a:pPr lvl="1"/>
            <a:r>
              <a:rPr lang="en-US" dirty="0" smtClean="0"/>
              <a:t>Less seismically active than earth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3A59-5B82-4E42-9F4E-CB052A6865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80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much weathering so this probably what it looked like right after the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3A59-5B82-4E42-9F4E-CB052A6865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7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</a:t>
            </a:r>
            <a:r>
              <a:rPr lang="en-US" baseline="0" dirty="0" smtClean="0"/>
              <a:t> picture shows the scarps</a:t>
            </a:r>
          </a:p>
          <a:p>
            <a:r>
              <a:rPr lang="en-US" baseline="0" dirty="0" smtClean="0"/>
              <a:t>Right shows the analysis similar to </a:t>
            </a:r>
            <a:r>
              <a:rPr lang="en-US" baseline="0" dirty="0" err="1" smtClean="0"/>
              <a:t>Utexas</a:t>
            </a:r>
            <a:endParaRPr lang="en-US" baseline="0" dirty="0" smtClean="0"/>
          </a:p>
          <a:p>
            <a:r>
              <a:rPr lang="en-US" baseline="0" dirty="0" smtClean="0"/>
              <a:t>Back calculate for soil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C3A59-5B82-4E42-9F4E-CB052A6865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3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8DC0-D2E1-4A6E-8E9B-1043548CC30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EAD-E50F-4E7E-81BA-7BAC37A7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4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8DC0-D2E1-4A6E-8E9B-1043548CC30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EAD-E50F-4E7E-81BA-7BAC37A7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4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8DC0-D2E1-4A6E-8E9B-1043548CC30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EAD-E50F-4E7E-81BA-7BAC37A7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2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8DC0-D2E1-4A6E-8E9B-1043548CC30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EAD-E50F-4E7E-81BA-7BAC37A7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4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8DC0-D2E1-4A6E-8E9B-1043548CC30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EAD-E50F-4E7E-81BA-7BAC37A7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8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8DC0-D2E1-4A6E-8E9B-1043548CC30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EAD-E50F-4E7E-81BA-7BAC37A7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8DC0-D2E1-4A6E-8E9B-1043548CC30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EAD-E50F-4E7E-81BA-7BAC37A7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2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8DC0-D2E1-4A6E-8E9B-1043548CC30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EAD-E50F-4E7E-81BA-7BAC37A7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4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8DC0-D2E1-4A6E-8E9B-1043548CC30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EAD-E50F-4E7E-81BA-7BAC37A7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8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8DC0-D2E1-4A6E-8E9B-1043548CC30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EAD-E50F-4E7E-81BA-7BAC37A7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6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8DC0-D2E1-4A6E-8E9B-1043548CC30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AEAD-E50F-4E7E-81BA-7BAC37A7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0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8DC0-D2E1-4A6E-8E9B-1043548CC30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CAEAD-E50F-4E7E-81BA-7BAC37A7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7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photojournal.jpl.nasa.gov/catalog/?IDNumber=PIA0000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hyperlink" Target="http://en.wikipedia.org/wiki/Valles_Marineris" TargetMode="External"/><Relationship Id="rId4" Type="http://schemas.openxmlformats.org/officeDocument/2006/relationships/hyperlink" Target="http://www.space.com/20133-olympus-mons-giant-mountain-of-mar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en.wikipedia.org/wiki/Valles_Marineris" TargetMode="External"/><Relationship Id="rId4" Type="http://schemas.openxmlformats.org/officeDocument/2006/relationships/hyperlink" Target="http://www.space.com/20133-olympus-mons-giant-mountain-of-mar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Martian Slope Stability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0154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Group 2</a:t>
            </a:r>
          </a:p>
          <a:p>
            <a:r>
              <a:rPr lang="en-US" dirty="0" smtClean="0"/>
              <a:t>Dalin Russell</a:t>
            </a:r>
          </a:p>
          <a:p>
            <a:r>
              <a:rPr lang="en-US" dirty="0" smtClean="0"/>
              <a:t>Caleb </a:t>
            </a:r>
            <a:r>
              <a:rPr lang="en-US" dirty="0" smtClean="0"/>
              <a:t>Oakes</a:t>
            </a:r>
            <a:endParaRPr lang="en-US" dirty="0" smtClean="0"/>
          </a:p>
          <a:p>
            <a:r>
              <a:rPr lang="en-US" dirty="0" smtClean="0"/>
              <a:t>Jasmyn Harper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Factors of Safety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86" y="7411778"/>
            <a:ext cx="10515600" cy="4351338"/>
          </a:xfrm>
        </p:spPr>
        <p:txBody>
          <a:bodyPr/>
          <a:lstStyle/>
          <a:p>
            <a:r>
              <a:rPr lang="en-US" dirty="0" smtClean="0"/>
              <a:t>Slope stability analysis</a:t>
            </a:r>
          </a:p>
          <a:p>
            <a:pPr lvl="1"/>
            <a:r>
              <a:rPr lang="en-US" dirty="0" smtClean="0"/>
              <a:t>Back calculate soil properties, FS 1, topographical data</a:t>
            </a:r>
          </a:p>
          <a:p>
            <a:pPr lvl="1"/>
            <a:r>
              <a:rPr lang="en-US" dirty="0" smtClean="0"/>
              <a:t>FS contours Schultz </a:t>
            </a:r>
            <a:r>
              <a:rPr lang="en-US" dirty="0" err="1" smtClean="0"/>
              <a:t>neuffer</a:t>
            </a:r>
            <a:r>
              <a:rPr lang="en-US" dirty="0" smtClean="0"/>
              <a:t> mechanisms of slope failure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17" y="1606798"/>
            <a:ext cx="8568938" cy="499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34" y="365124"/>
            <a:ext cx="3233543" cy="628713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36" y="365125"/>
            <a:ext cx="3219450" cy="628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Soil Properties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70" y="1436767"/>
            <a:ext cx="9063607" cy="512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4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Questions?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48" y="1346739"/>
            <a:ext cx="8430703" cy="52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Martian Slope Stability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1088" y="1996580"/>
            <a:ext cx="930409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Earth </a:t>
            </a:r>
            <a:r>
              <a:rPr lang="en-US" sz="2800" dirty="0" err="1" smtClean="0"/>
              <a:t>vs</a:t>
            </a:r>
            <a:r>
              <a:rPr lang="en-US" sz="2800" dirty="0" smtClean="0"/>
              <a:t> Mars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Valles </a:t>
            </a:r>
            <a:r>
              <a:rPr lang="en-US" sz="2800" dirty="0" err="1" smtClean="0"/>
              <a:t>Marineris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Mechanisms of Slope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Analysis of Slope Failures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0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Differences between Earth and Mars</a:t>
            </a:r>
            <a:endParaRPr lang="en-US" b="1" dirty="0"/>
          </a:p>
        </p:txBody>
      </p:sp>
      <p:pic>
        <p:nvPicPr>
          <p:cNvPr id="1026" name="Picture 2" descr="J:\CE544\earth-mars-relative-si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3" y="1562583"/>
            <a:ext cx="8295263" cy="51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1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574"/>
            <a:ext cx="6646604" cy="3729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9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Valles </a:t>
            </a:r>
            <a:r>
              <a:rPr lang="en-US" b="1" dirty="0" err="1" smtClean="0"/>
              <a:t>Marineris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5568" y="7448204"/>
            <a:ext cx="10515600" cy="2355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Info Source: http://mars.jpl.nasa.gov/gallery/atlas/valles-marineris.html</a:t>
            </a:r>
          </a:p>
          <a:p>
            <a:r>
              <a:rPr lang="en-US" dirty="0" smtClean="0"/>
              <a:t>Pic source: US on mars </a:t>
            </a:r>
            <a:r>
              <a:rPr lang="en-US" dirty="0" smtClean="0">
                <a:hlinkClick r:id="rId4"/>
              </a:rPr>
              <a:t>http://photojournal.jpl.nasa.gov/catalog/?IDNumber=PIA00003</a:t>
            </a:r>
            <a:endParaRPr lang="en-US" dirty="0" smtClean="0"/>
          </a:p>
          <a:p>
            <a:r>
              <a:rPr lang="en-US" dirty="0" smtClean="0"/>
              <a:t>Mars planet http://www.space.com/20446-valles-marineris.html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25" y="1055002"/>
            <a:ext cx="54768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5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063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Mechanisms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6463"/>
            <a:ext cx="10515600" cy="321814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Volcanoes</a:t>
            </a:r>
          </a:p>
          <a:p>
            <a:pPr lvl="1"/>
            <a:r>
              <a:rPr lang="en-US" dirty="0" smtClean="0"/>
              <a:t>Larger than those of Earth</a:t>
            </a:r>
          </a:p>
          <a:p>
            <a:pPr lvl="1"/>
            <a:r>
              <a:rPr lang="en-US" dirty="0" err="1"/>
              <a:t>Tharsis</a:t>
            </a:r>
            <a:r>
              <a:rPr lang="en-US" dirty="0"/>
              <a:t> </a:t>
            </a:r>
            <a:r>
              <a:rPr lang="en-US" dirty="0" smtClean="0"/>
              <a:t>Montes 16 miles tall about the state of Arizona</a:t>
            </a:r>
          </a:p>
          <a:p>
            <a:pPr lvl="1"/>
            <a:r>
              <a:rPr lang="en-US" dirty="0" smtClean="0"/>
              <a:t>Y mountain is 0.75 miles tall</a:t>
            </a:r>
          </a:p>
          <a:p>
            <a:pPr lvl="1"/>
            <a:r>
              <a:rPr lang="en-US" dirty="0" smtClean="0"/>
              <a:t>Mt Everest is 5.5 miles</a:t>
            </a:r>
          </a:p>
          <a:p>
            <a:r>
              <a:rPr lang="en-US" dirty="0" smtClean="0"/>
              <a:t>Meteor Impact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Meteor collisions form enough energy to trigger slope failure</a:t>
            </a:r>
          </a:p>
          <a:p>
            <a:r>
              <a:rPr lang="en-US" dirty="0" err="1" smtClean="0"/>
              <a:t>Marsquakes</a:t>
            </a:r>
            <a:endParaRPr lang="en-US" dirty="0" smtClean="0"/>
          </a:p>
          <a:p>
            <a:pPr lvl="1"/>
            <a:r>
              <a:rPr lang="en-US" dirty="0" smtClean="0"/>
              <a:t>Fault at bottom of Valles </a:t>
            </a:r>
            <a:r>
              <a:rPr lang="en-US" dirty="0" err="1" smtClean="0"/>
              <a:t>Marineris</a:t>
            </a:r>
            <a:endParaRPr lang="en-US" dirty="0" smtClean="0"/>
          </a:p>
          <a:p>
            <a:pPr lvl="1"/>
            <a:r>
              <a:rPr lang="en-US" dirty="0" smtClean="0"/>
              <a:t>Less seismically active than earth</a:t>
            </a:r>
          </a:p>
          <a:p>
            <a:pPr lvl="1"/>
            <a:r>
              <a:rPr lang="en-US" dirty="0"/>
              <a:t>http://pubs.usgs.gov/sim/3309/downloads/sim3309_sheet.pdf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3376" y="108287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Info </a:t>
            </a:r>
            <a:r>
              <a:rPr lang="en-US" dirty="0" err="1" smtClean="0"/>
              <a:t>Source:http</a:t>
            </a:r>
            <a:r>
              <a:rPr lang="en-US" dirty="0" smtClean="0"/>
              <a:t>://www.space.com/20133-olympus-mons-giant-mountain-of-mars.html</a:t>
            </a:r>
          </a:p>
          <a:p>
            <a:r>
              <a:rPr lang="en-US" dirty="0" smtClean="0"/>
              <a:t>Pic source: </a:t>
            </a:r>
            <a:r>
              <a:rPr lang="en-US" dirty="0" smtClean="0">
                <a:hlinkClick r:id="rId4"/>
              </a:rPr>
              <a:t>http://www.space.com/20133-olympus-mons-giant-mountain-of-mars.html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http://en.wikipedia.org/wiki/Valles_Marineris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dirty="0"/>
              <a:t>http://pubs.usgs.gov/sim/3309/downloads/sim3309_sheet.pdf</a:t>
            </a:r>
          </a:p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894733" y="1623145"/>
          <a:ext cx="6442147" cy="167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6" imgW="6096090" imgH="1581285" progId="Excel.Sheet.12">
                  <p:embed/>
                </p:oleObj>
              </mc:Choice>
              <mc:Fallback>
                <p:oleObj name="Worksheet" r:id="rId6" imgW="6096090" imgH="15812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94733" y="1623145"/>
                        <a:ext cx="6442147" cy="167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0034" y="3356658"/>
            <a:ext cx="6613965" cy="35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063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Mechanisms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6463"/>
            <a:ext cx="10515600" cy="321814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Volcanoes</a:t>
            </a:r>
          </a:p>
          <a:p>
            <a:pPr lvl="1"/>
            <a:r>
              <a:rPr lang="en-US" dirty="0" smtClean="0"/>
              <a:t>Larger than those of Earth</a:t>
            </a:r>
          </a:p>
          <a:p>
            <a:pPr lvl="1"/>
            <a:r>
              <a:rPr lang="en-US" dirty="0" err="1"/>
              <a:t>Tharsis</a:t>
            </a:r>
            <a:r>
              <a:rPr lang="en-US" dirty="0"/>
              <a:t> </a:t>
            </a:r>
            <a:r>
              <a:rPr lang="en-US" dirty="0" smtClean="0"/>
              <a:t>Montes 16 miles tall about the state of Arizona</a:t>
            </a:r>
          </a:p>
          <a:p>
            <a:pPr lvl="1"/>
            <a:r>
              <a:rPr lang="en-US" dirty="0" smtClean="0"/>
              <a:t>Y mountain is 0.75 miles tall</a:t>
            </a:r>
          </a:p>
          <a:p>
            <a:pPr lvl="1"/>
            <a:r>
              <a:rPr lang="en-US" dirty="0" smtClean="0"/>
              <a:t>Mt Everest is 5.5 miles</a:t>
            </a:r>
          </a:p>
          <a:p>
            <a:r>
              <a:rPr lang="en-US" dirty="0" smtClean="0"/>
              <a:t>Meteor Impact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Meteor collisions form enough energy to trigger slope failure</a:t>
            </a:r>
          </a:p>
          <a:p>
            <a:r>
              <a:rPr lang="en-US" dirty="0" err="1" smtClean="0"/>
              <a:t>Marsquakes</a:t>
            </a:r>
            <a:endParaRPr lang="en-US" dirty="0" smtClean="0"/>
          </a:p>
          <a:p>
            <a:pPr lvl="1"/>
            <a:r>
              <a:rPr lang="en-US" dirty="0" smtClean="0"/>
              <a:t>Fault at bottom of Valles </a:t>
            </a:r>
            <a:r>
              <a:rPr lang="en-US" dirty="0" err="1" smtClean="0"/>
              <a:t>Marineris</a:t>
            </a:r>
            <a:endParaRPr lang="en-US" dirty="0" smtClean="0"/>
          </a:p>
          <a:p>
            <a:pPr lvl="1"/>
            <a:r>
              <a:rPr lang="en-US" dirty="0" smtClean="0"/>
              <a:t>Less seismically active than earth</a:t>
            </a:r>
          </a:p>
          <a:p>
            <a:pPr lvl="1"/>
            <a:r>
              <a:rPr lang="en-US" dirty="0"/>
              <a:t>http://pubs.usgs.gov/sim/3309/downloads/sim3309_sheet.pdf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42" y="2761740"/>
            <a:ext cx="5136858" cy="410055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13376" y="108287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Info </a:t>
            </a:r>
            <a:r>
              <a:rPr lang="en-US" dirty="0" err="1" smtClean="0"/>
              <a:t>Source:http</a:t>
            </a:r>
            <a:r>
              <a:rPr lang="en-US" dirty="0" smtClean="0"/>
              <a:t>://www.space.com/20133-olympus-mons-giant-mountain-of-mars.html</a:t>
            </a:r>
          </a:p>
          <a:p>
            <a:r>
              <a:rPr lang="en-US" dirty="0" smtClean="0"/>
              <a:t>Pic source: </a:t>
            </a:r>
            <a:r>
              <a:rPr lang="en-US" dirty="0" smtClean="0">
                <a:hlinkClick r:id="rId4"/>
              </a:rPr>
              <a:t>http://www.space.com/20133-olympus-mons-giant-mountain-of-mars.html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http://en.wikipedia.org/wiki/Valles_Marineris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dirty="0"/>
              <a:t>http://pubs.usgs.gov/sim/3309/downloads/sim3309_sheet.pdf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16" y="1525825"/>
            <a:ext cx="7620000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223" y="3959068"/>
            <a:ext cx="3719118" cy="2898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92291" y="3085439"/>
            <a:ext cx="353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Tharsis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Montese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Mechanisms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07" y="7061813"/>
            <a:ext cx="10515600" cy="2486311"/>
          </a:xfrm>
        </p:spPr>
        <p:txBody>
          <a:bodyPr/>
          <a:lstStyle/>
          <a:p>
            <a:r>
              <a:rPr lang="en-US" dirty="0" smtClean="0"/>
              <a:t>Candor </a:t>
            </a:r>
            <a:r>
              <a:rPr lang="en-US" dirty="0" err="1" smtClean="0"/>
              <a:t>Chasma</a:t>
            </a:r>
            <a:r>
              <a:rPr lang="en-US" dirty="0"/>
              <a:t> pic http://nssdc.gsfc.nasa.gov/imgcat/html/object_page/vom_nj05s070.html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383" y="1325554"/>
            <a:ext cx="5852417" cy="3101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72" y="1285545"/>
            <a:ext cx="4431936" cy="5674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615" y="4529448"/>
            <a:ext cx="6125952" cy="243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1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Slope failures on Mars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827" y="7038676"/>
            <a:ext cx="10515600" cy="4351338"/>
          </a:xfrm>
        </p:spPr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  <a:p>
            <a:pPr lvl="1"/>
            <a:r>
              <a:rPr lang="en-US" dirty="0" smtClean="0"/>
              <a:t>Typical slope failure could be 100s of cubic Km</a:t>
            </a:r>
          </a:p>
          <a:p>
            <a:pPr lvl="1"/>
            <a:r>
              <a:rPr lang="en-US" dirty="0" smtClean="0"/>
              <a:t>Kennecott was 0.07 cubic Km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3.5 billion to 50 million years old</a:t>
            </a:r>
          </a:p>
          <a:p>
            <a:pPr lvl="1"/>
            <a:r>
              <a:rPr lang="en-US" dirty="0" smtClean="0"/>
              <a:t>They can trace newer slides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2" y="0"/>
            <a:ext cx="544285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07" y="1483720"/>
            <a:ext cx="6106099" cy="4062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43" y="4878116"/>
            <a:ext cx="2846713" cy="17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Failure Mechanisms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70" y="531403"/>
            <a:ext cx="6163745" cy="6251925"/>
          </a:xfrm>
        </p:spPr>
      </p:pic>
    </p:spTree>
    <p:extLst>
      <p:ext uri="{BB962C8B-B14F-4D97-AF65-F5344CB8AC3E}">
        <p14:creationId xmlns:p14="http://schemas.microsoft.com/office/powerpoint/2010/main" val="914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573</Words>
  <Application>Microsoft Office PowerPoint</Application>
  <PresentationFormat>Widescreen</PresentationFormat>
  <Paragraphs>133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Worksheet</vt:lpstr>
      <vt:lpstr>Martian Slope Stability</vt:lpstr>
      <vt:lpstr>Martian Slope Stability </vt:lpstr>
      <vt:lpstr>Differences between Earth and Mars</vt:lpstr>
      <vt:lpstr>Valles Marineris</vt:lpstr>
      <vt:lpstr>Mechanisms</vt:lpstr>
      <vt:lpstr>Mechanisms</vt:lpstr>
      <vt:lpstr>Mechanisms</vt:lpstr>
      <vt:lpstr>Slope failures on Mars</vt:lpstr>
      <vt:lpstr>Failure Mechanisms</vt:lpstr>
      <vt:lpstr>Factors of Safety</vt:lpstr>
      <vt:lpstr>Analysis </vt:lpstr>
      <vt:lpstr>Soil Properties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Dalin Newell Russell</dc:creator>
  <cp:lastModifiedBy>Jasmyn Nicole Harper</cp:lastModifiedBy>
  <cp:revision>18</cp:revision>
  <dcterms:created xsi:type="dcterms:W3CDTF">2015-03-28T15:46:43Z</dcterms:created>
  <dcterms:modified xsi:type="dcterms:W3CDTF">2015-04-07T17:13:32Z</dcterms:modified>
</cp:coreProperties>
</file>